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7" r:id="rId6"/>
    <p:sldId id="259" r:id="rId7"/>
    <p:sldId id="268" r:id="rId8"/>
    <p:sldId id="264" r:id="rId9"/>
    <p:sldId id="262" r:id="rId10"/>
    <p:sldId id="26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00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BFA19-45EA-4990-942D-DEDC1B2B457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97AC7-16A8-488A-88DD-F067E50DD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7AC7-16A8-488A-88DD-F067E50DD0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99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7AC7-16A8-488A-88DD-F067E50DD0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Data Warehouse – Historical Data for Planning and Administration</a:t>
            </a:r>
          </a:p>
          <a:p>
            <a:endParaRPr lang="en-US" dirty="0"/>
          </a:p>
          <a:p>
            <a:r>
              <a:rPr lang="en-US" dirty="0" smtClean="0"/>
              <a:t>Spartan Connect EAB – Strategic Analytics including graduation rate predictions to identify at-risk students</a:t>
            </a:r>
          </a:p>
          <a:p>
            <a:endParaRPr lang="en-US" dirty="0" smtClean="0"/>
          </a:p>
          <a:p>
            <a:r>
              <a:rPr lang="en-US" dirty="0" smtClean="0"/>
              <a:t>SAMI – Admission review, enrollment and graduation rosters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7AC7-16A8-488A-88DD-F067E50DD0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7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7AC7-16A8-488A-88DD-F067E50DD0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9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7AC7-16A8-488A-88DD-F067E50DD0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6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7AC7-16A8-488A-88DD-F067E50DD0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7AC7-16A8-488A-88DD-F067E50DD0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5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7AC7-16A8-488A-88DD-F067E50DD0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48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7AC7-16A8-488A-88DD-F067E50DD0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7AC7-16A8-488A-88DD-F067E50DD0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1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6BD-0993-464D-BA1C-15B084761C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E275-8B2B-4C12-BC23-2D8C3CDE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6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6BD-0993-464D-BA1C-15B084761C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E275-8B2B-4C12-BC23-2D8C3CDE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1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6BD-0993-464D-BA1C-15B084761C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E275-8B2B-4C12-BC23-2D8C3CDE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6BD-0993-464D-BA1C-15B084761C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E275-8B2B-4C12-BC23-2D8C3CDE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8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6BD-0993-464D-BA1C-15B084761C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E275-8B2B-4C12-BC23-2D8C3CDE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6BD-0993-464D-BA1C-15B084761C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E275-8B2B-4C12-BC23-2D8C3CDE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6BD-0993-464D-BA1C-15B084761C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E275-8B2B-4C12-BC23-2D8C3CDE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8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6BD-0993-464D-BA1C-15B084761C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E275-8B2B-4C12-BC23-2D8C3CDE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6BD-0993-464D-BA1C-15B084761C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E275-8B2B-4C12-BC23-2D8C3CDE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6BD-0993-464D-BA1C-15B084761C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E275-8B2B-4C12-BC23-2D8C3CDE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5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6BD-0993-464D-BA1C-15B084761C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E275-8B2B-4C12-BC23-2D8C3CDE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76BD-0993-464D-BA1C-15B084761C7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9E275-8B2B-4C12-BC23-2D8C3CDED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1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lema@sjsu.edu" TargetMode="External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cott.heil@sjsu.edu" TargetMode="External"/><Relationship Id="rId5" Type="http://schemas.openxmlformats.org/officeDocument/2006/relationships/hyperlink" Target="mailto:ravi.pisupati@sjsu.edu" TargetMode="External"/><Relationship Id="rId4" Type="http://schemas.openxmlformats.org/officeDocument/2006/relationships/hyperlink" Target="mailto:ravi.alladi@sjs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lema@sjsu.edu" TargetMode="External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ott.heil@sjsu.edu" TargetMode="External"/><Relationship Id="rId5" Type="http://schemas.openxmlformats.org/officeDocument/2006/relationships/hyperlink" Target="mailto:ravi.pisupati@sjsu.edu" TargetMode="External"/><Relationship Id="rId4" Type="http://schemas.openxmlformats.org/officeDocument/2006/relationships/hyperlink" Target="mailto:ravi.alladi@sjs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mi.sjsu.edu/sami/login.php" TargetMode="External"/><Relationship Id="rId5" Type="http://schemas.openxmlformats.org/officeDocument/2006/relationships/hyperlink" Target="https://one.sjsu.edu/launch-task/all/spartan-connect?roles=staff" TargetMode="External"/><Relationship Id="rId4" Type="http://schemas.openxmlformats.org/officeDocument/2006/relationships/hyperlink" Target="https://studentdw.sjsu.edu/analytics/saw.dll?bieeho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sjsu.edu/sdw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769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Student Records Data Reporting Tools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en-US" sz="7200" dirty="0"/>
              <a:t>Jose Lema – Student Success </a:t>
            </a:r>
            <a:r>
              <a:rPr lang="en-US" sz="7200" dirty="0" smtClean="0"/>
              <a:t>Systems </a:t>
            </a:r>
            <a:r>
              <a:rPr lang="en-US" sz="7200" dirty="0"/>
              <a:t>Analyst  </a:t>
            </a:r>
            <a:r>
              <a:rPr lang="en-US" sz="7200" dirty="0">
                <a:hlinkClick r:id="rId3"/>
              </a:rPr>
              <a:t>jose.lema@sjsu.edu</a:t>
            </a:r>
            <a:endParaRPr lang="en-US" sz="7200" dirty="0"/>
          </a:p>
          <a:p>
            <a:pPr algn="l"/>
            <a:endParaRPr lang="en-US" sz="7200" dirty="0"/>
          </a:p>
          <a:p>
            <a:pPr algn="l"/>
            <a:r>
              <a:rPr lang="en-US" sz="7200" dirty="0"/>
              <a:t>Ravi </a:t>
            </a:r>
            <a:r>
              <a:rPr lang="en-US" sz="7200" dirty="0" err="1"/>
              <a:t>Alladi</a:t>
            </a:r>
            <a:r>
              <a:rPr lang="en-US" sz="7200" dirty="0"/>
              <a:t> – Data Warehouse ETL/BI Developer </a:t>
            </a:r>
            <a:r>
              <a:rPr lang="en-US" sz="7200" dirty="0">
                <a:hlinkClick r:id="rId4"/>
              </a:rPr>
              <a:t>ravi.alladi@sjsu.edu</a:t>
            </a:r>
            <a:r>
              <a:rPr lang="en-US" sz="7200" dirty="0"/>
              <a:t>	</a:t>
            </a:r>
          </a:p>
          <a:p>
            <a:pPr algn="l"/>
            <a:endParaRPr lang="en-US" sz="7200" dirty="0"/>
          </a:p>
          <a:p>
            <a:pPr algn="l"/>
            <a:r>
              <a:rPr lang="en-US" sz="7200" dirty="0"/>
              <a:t>Ravi </a:t>
            </a:r>
            <a:r>
              <a:rPr lang="en-US" sz="7200" dirty="0" err="1"/>
              <a:t>Pisupati</a:t>
            </a:r>
            <a:r>
              <a:rPr lang="en-US" sz="7200" dirty="0"/>
              <a:t> – Tech Lead, Student Data Warehouse </a:t>
            </a:r>
            <a:r>
              <a:rPr lang="en-US" sz="7200" dirty="0">
                <a:hlinkClick r:id="rId5"/>
              </a:rPr>
              <a:t>ravi.pisupati@sjsu.edu</a:t>
            </a:r>
            <a:r>
              <a:rPr lang="en-US" sz="7200" dirty="0"/>
              <a:t> </a:t>
            </a:r>
          </a:p>
          <a:p>
            <a:pPr algn="l"/>
            <a:endParaRPr lang="en-US" sz="7200" dirty="0"/>
          </a:p>
          <a:p>
            <a:pPr algn="l"/>
            <a:r>
              <a:rPr lang="en-US" sz="7200" dirty="0"/>
              <a:t>Scott </a:t>
            </a:r>
            <a:r>
              <a:rPr lang="en-US" sz="7200" dirty="0" err="1"/>
              <a:t>Heil</a:t>
            </a:r>
            <a:r>
              <a:rPr lang="en-US" sz="7200" dirty="0"/>
              <a:t> – Director, Institutional Effectiveness and Analytics  </a:t>
            </a:r>
            <a:r>
              <a:rPr lang="en-US" sz="7200" dirty="0">
                <a:hlinkClick r:id="rId6"/>
              </a:rPr>
              <a:t>scott.heil@sjsu.edu</a:t>
            </a:r>
            <a:r>
              <a:rPr lang="en-US" sz="7200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453" y="5924542"/>
            <a:ext cx="3271110" cy="6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Reporting Priorities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</a:t>
            </a:r>
          </a:p>
          <a:p>
            <a:r>
              <a:rPr lang="en-US" dirty="0" smtClean="0"/>
              <a:t>Enrollment</a:t>
            </a:r>
          </a:p>
          <a:p>
            <a:r>
              <a:rPr lang="en-US" dirty="0" smtClean="0"/>
              <a:t>Grading </a:t>
            </a:r>
          </a:p>
          <a:p>
            <a:r>
              <a:rPr lang="en-US" dirty="0" smtClean="0"/>
              <a:t>Graduation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453" y="5924542"/>
            <a:ext cx="3271110" cy="6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Jose Lema – Student Success </a:t>
            </a:r>
            <a:r>
              <a:rPr lang="en-US" dirty="0" smtClean="0"/>
              <a:t>Systems </a:t>
            </a:r>
            <a:r>
              <a:rPr lang="en-US" dirty="0"/>
              <a:t>Analyst  </a:t>
            </a:r>
            <a:r>
              <a:rPr lang="en-US" dirty="0">
                <a:hlinkClick r:id="rId3"/>
              </a:rPr>
              <a:t>jose.lema@sjsu.edu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Ravi </a:t>
            </a:r>
            <a:r>
              <a:rPr lang="en-US" dirty="0" err="1"/>
              <a:t>Alladi</a:t>
            </a:r>
            <a:r>
              <a:rPr lang="en-US" dirty="0"/>
              <a:t> – ETL/Business Intelligence Developer </a:t>
            </a:r>
            <a:r>
              <a:rPr lang="en-US" dirty="0">
                <a:hlinkClick r:id="rId4"/>
              </a:rPr>
              <a:t>ravi.alladi@sjsu.edu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Ravi </a:t>
            </a:r>
            <a:r>
              <a:rPr lang="en-US" dirty="0" err="1"/>
              <a:t>Pisupati</a:t>
            </a:r>
            <a:r>
              <a:rPr lang="en-US" dirty="0"/>
              <a:t> – Tech Lead, Student Data </a:t>
            </a:r>
            <a:r>
              <a:rPr lang="en-US" dirty="0" smtClean="0"/>
              <a:t>Warehouse </a:t>
            </a:r>
            <a:r>
              <a:rPr lang="en-US" dirty="0">
                <a:hlinkClick r:id="rId5"/>
              </a:rPr>
              <a:t>ravi.pisupati@sjsu.edu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Scott </a:t>
            </a:r>
            <a:r>
              <a:rPr lang="en-US" dirty="0" err="1"/>
              <a:t>Heil</a:t>
            </a:r>
            <a:r>
              <a:rPr lang="en-US" dirty="0"/>
              <a:t> – Director, Institutional Effectiveness and Analytics  </a:t>
            </a:r>
            <a:r>
              <a:rPr lang="en-US" dirty="0">
                <a:hlinkClick r:id="rId6"/>
              </a:rPr>
              <a:t>scott.heil@sjsu.edu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453" y="5924542"/>
            <a:ext cx="3271110" cy="6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Student Records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453" y="5924542"/>
            <a:ext cx="3271110" cy="61281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0414" y="1402915"/>
            <a:ext cx="10515600" cy="463911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Student Records Transactions                                                   Data Access For Reports  </a:t>
            </a:r>
            <a:r>
              <a:rPr lang="en-US" dirty="0" smtClean="0"/>
              <a:t>							 	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1503123" y="2617941"/>
            <a:ext cx="1778696" cy="1127342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PeopleSoft</a:t>
            </a:r>
            <a:endParaRPr lang="en-US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1434230" y="4279879"/>
            <a:ext cx="1847590" cy="1206521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Other External Data Files (e.g. ERS, APDB)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Flowchart: Magnetic Disk 15">
            <a:hlinkClick r:id="rId4"/>
          </p:cNvPr>
          <p:cNvSpPr/>
          <p:nvPr/>
        </p:nvSpPr>
        <p:spPr>
          <a:xfrm>
            <a:off x="8972886" y="2022784"/>
            <a:ext cx="2041742" cy="964503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/>
              </a:rPr>
              <a:t>Student Data Warehouse</a:t>
            </a:r>
            <a:endParaRPr lang="en-US" dirty="0"/>
          </a:p>
        </p:txBody>
      </p:sp>
      <p:sp>
        <p:nvSpPr>
          <p:cNvPr id="26" name="Flowchart: Magnetic Disk 25"/>
          <p:cNvSpPr/>
          <p:nvPr/>
        </p:nvSpPr>
        <p:spPr>
          <a:xfrm>
            <a:off x="8771500" y="3459594"/>
            <a:ext cx="2179529" cy="914073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/>
              </a:rPr>
              <a:t>Spartan Connect</a:t>
            </a:r>
            <a:r>
              <a:rPr lang="en-US" dirty="0" smtClean="0"/>
              <a:t> (EAB)</a:t>
            </a:r>
            <a:endParaRPr lang="en-US" dirty="0"/>
          </a:p>
        </p:txBody>
      </p:sp>
      <p:sp>
        <p:nvSpPr>
          <p:cNvPr id="33" name="Flowchart: Magnetic Disk 32"/>
          <p:cNvSpPr/>
          <p:nvPr/>
        </p:nvSpPr>
        <p:spPr>
          <a:xfrm>
            <a:off x="8733453" y="4688557"/>
            <a:ext cx="2202842" cy="954318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6"/>
              </a:rPr>
              <a:t>SAMI</a:t>
            </a:r>
            <a:endParaRPr lang="en-US" dirty="0"/>
          </a:p>
        </p:txBody>
      </p:sp>
      <p:sp>
        <p:nvSpPr>
          <p:cNvPr id="59" name="Flowchart: Magnetic Disk 58"/>
          <p:cNvSpPr/>
          <p:nvPr/>
        </p:nvSpPr>
        <p:spPr>
          <a:xfrm>
            <a:off x="3923898" y="5070032"/>
            <a:ext cx="1598489" cy="74550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60" name="Flowchart: Magnetic Disk 59"/>
          <p:cNvSpPr/>
          <p:nvPr/>
        </p:nvSpPr>
        <p:spPr>
          <a:xfrm>
            <a:off x="5958214" y="2024259"/>
            <a:ext cx="1524362" cy="645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College Scheduler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5450453" y="3192177"/>
            <a:ext cx="1490" cy="3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owchart: Magnetic Disk 69"/>
          <p:cNvSpPr/>
          <p:nvPr/>
        </p:nvSpPr>
        <p:spPr>
          <a:xfrm>
            <a:off x="6164465" y="5163754"/>
            <a:ext cx="1438834" cy="6517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eFaculty</a:t>
            </a:r>
            <a:endParaRPr lang="en-US" dirty="0"/>
          </a:p>
        </p:txBody>
      </p:sp>
      <p:sp>
        <p:nvSpPr>
          <p:cNvPr id="75" name="Flowchart: Magnetic Disk 74"/>
          <p:cNvSpPr/>
          <p:nvPr/>
        </p:nvSpPr>
        <p:spPr>
          <a:xfrm>
            <a:off x="4023894" y="2052338"/>
            <a:ext cx="1541389" cy="60098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StarRez</a:t>
            </a:r>
            <a:r>
              <a:rPr lang="en-US" dirty="0" smtClean="0"/>
              <a:t> (Housing)</a:t>
            </a:r>
            <a:endParaRPr lang="en-US" dirty="0"/>
          </a:p>
        </p:txBody>
      </p:sp>
      <p:cxnSp>
        <p:nvCxnSpPr>
          <p:cNvPr id="103" name="Straight Connector 102"/>
          <p:cNvCxnSpPr>
            <a:stCxn id="8" idx="4"/>
            <a:endCxn id="16" idx="2"/>
          </p:cNvCxnSpPr>
          <p:nvPr/>
        </p:nvCxnSpPr>
        <p:spPr>
          <a:xfrm flipV="1">
            <a:off x="3281819" y="2505036"/>
            <a:ext cx="5691067" cy="67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281819" y="2910510"/>
            <a:ext cx="5962389" cy="2097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281818" y="3459594"/>
            <a:ext cx="5489682" cy="1554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26" idx="2"/>
          </p:cNvCxnSpPr>
          <p:nvPr/>
        </p:nvCxnSpPr>
        <p:spPr>
          <a:xfrm>
            <a:off x="3281818" y="3346573"/>
            <a:ext cx="5489682" cy="57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5285984" y="2987287"/>
            <a:ext cx="413358" cy="38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8" idx="3"/>
          </p:cNvCxnSpPr>
          <p:nvPr/>
        </p:nvCxnSpPr>
        <p:spPr>
          <a:xfrm>
            <a:off x="2392471" y="3745283"/>
            <a:ext cx="84722" cy="53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8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6" grpId="0" animBg="1"/>
      <p:bldP spid="26" grpId="0" animBg="1"/>
      <p:bldP spid="33" grpId="0" animBg="1"/>
      <p:bldP spid="59" grpId="0" animBg="1"/>
      <p:bldP spid="60" grpId="0" animBg="1"/>
      <p:bldP spid="70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Student Records Data - SDW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Student Data Warehouse</a:t>
            </a:r>
          </a:p>
          <a:p>
            <a:pPr marL="0" indent="0">
              <a:buNone/>
            </a:pPr>
            <a:r>
              <a:rPr lang="en-US" dirty="0" smtClean="0"/>
              <a:t>Trends Analysis, Aggregate, and individual record analysis</a:t>
            </a:r>
          </a:p>
          <a:p>
            <a:pPr marL="0" indent="0">
              <a:buNone/>
            </a:pPr>
            <a:r>
              <a:rPr lang="en-US" dirty="0" smtClean="0"/>
              <a:t>Grades</a:t>
            </a:r>
          </a:p>
          <a:p>
            <a:pPr marL="0" indent="0">
              <a:buNone/>
            </a:pPr>
            <a:r>
              <a:rPr lang="en-US" dirty="0" smtClean="0"/>
              <a:t>Degree Data </a:t>
            </a:r>
          </a:p>
          <a:p>
            <a:pPr marL="0" indent="0">
              <a:buNone/>
            </a:pPr>
            <a:r>
              <a:rPr lang="en-US" dirty="0" smtClean="0"/>
              <a:t>Cohort comparisons  </a:t>
            </a:r>
          </a:p>
          <a:p>
            <a:pPr marL="0" indent="0">
              <a:buNone/>
            </a:pPr>
            <a:r>
              <a:rPr lang="en-US" dirty="0" smtClean="0"/>
              <a:t>Student group membership – i.e. demographics, EOP participation</a:t>
            </a:r>
          </a:p>
          <a:p>
            <a:pPr marL="0" indent="0">
              <a:buNone/>
            </a:pPr>
            <a:r>
              <a:rPr lang="en-US" dirty="0" smtClean="0"/>
              <a:t>Forward looking - Enrollment data (</a:t>
            </a:r>
            <a:r>
              <a:rPr lang="en-US" dirty="0" err="1" smtClean="0"/>
              <a:t>SmartPlanner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464" y="6005493"/>
            <a:ext cx="3271110" cy="6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Student Records Data - SAMI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SAMI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Application Data – including imaged documents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Enrollment Rosters by Program and course</a:t>
            </a:r>
          </a:p>
          <a:p>
            <a:pPr marL="0" indent="0">
              <a:buNone/>
            </a:pPr>
            <a:r>
              <a:rPr lang="en-US" dirty="0" smtClean="0"/>
              <a:t> Testing Data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Graduation Application and Degree Rosters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464" y="6005493"/>
            <a:ext cx="3271110" cy="6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Student Records Data - EAB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Spartan Connect - EAB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Graduation Rates by attribute (i.e. degree progress metrics, demographics)</a:t>
            </a:r>
          </a:p>
          <a:p>
            <a:pPr marL="0" indent="0">
              <a:buNone/>
            </a:pPr>
            <a:r>
              <a:rPr lang="en-US" dirty="0" smtClean="0"/>
              <a:t>SJSU Course enrollment</a:t>
            </a:r>
          </a:p>
          <a:p>
            <a:pPr marL="0" indent="0">
              <a:buNone/>
            </a:pPr>
            <a:r>
              <a:rPr lang="en-US" dirty="0" smtClean="0"/>
              <a:t>Grades</a:t>
            </a:r>
          </a:p>
          <a:p>
            <a:pPr marL="0" indent="0">
              <a:buNone/>
            </a:pPr>
            <a:r>
              <a:rPr lang="en-US" dirty="0" smtClean="0"/>
              <a:t>Change of Major</a:t>
            </a:r>
          </a:p>
          <a:p>
            <a:pPr marL="0" indent="0">
              <a:buNone/>
            </a:pPr>
            <a:r>
              <a:rPr lang="en-US" dirty="0" smtClean="0"/>
              <a:t>Student Group Analysis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464" y="6005493"/>
            <a:ext cx="3271110" cy="6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Data Warehouse – Reports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Enrollment Planning</a:t>
            </a:r>
          </a:p>
          <a:p>
            <a:pPr lvl="1"/>
            <a:r>
              <a:rPr lang="en-US" dirty="0" smtClean="0"/>
              <a:t>Course Grade Distribution</a:t>
            </a:r>
          </a:p>
          <a:p>
            <a:pPr lvl="1"/>
            <a:r>
              <a:rPr lang="en-US" dirty="0" smtClean="0"/>
              <a:t>Student Success</a:t>
            </a:r>
          </a:p>
          <a:p>
            <a:pPr lvl="1"/>
            <a:r>
              <a:rPr lang="en-US" dirty="0" smtClean="0"/>
              <a:t>Student Profile</a:t>
            </a:r>
          </a:p>
          <a:p>
            <a:pPr lvl="1"/>
            <a:r>
              <a:rPr lang="en-US" dirty="0" smtClean="0"/>
              <a:t>Graduate Student Tracker</a:t>
            </a:r>
          </a:p>
          <a:p>
            <a:pPr lvl="1"/>
            <a:r>
              <a:rPr lang="en-US" dirty="0" err="1" smtClean="0"/>
              <a:t>SmartPlanner</a:t>
            </a:r>
            <a:r>
              <a:rPr lang="en-US" dirty="0" smtClean="0"/>
              <a:t> (in development)</a:t>
            </a:r>
          </a:p>
          <a:p>
            <a:pPr lvl="1"/>
            <a:r>
              <a:rPr lang="en-US" dirty="0" smtClean="0"/>
              <a:t>Contains PeopleSoft data from Fall 2005 – Present , updated nightly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453" y="5924542"/>
            <a:ext cx="3271110" cy="6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tudentSuccessDem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757" y="365125"/>
            <a:ext cx="11587941" cy="5758258"/>
          </a:xfrm>
        </p:spPr>
      </p:pic>
    </p:spTree>
    <p:extLst>
      <p:ext uri="{BB962C8B-B14F-4D97-AF65-F5344CB8AC3E}">
        <p14:creationId xmlns:p14="http://schemas.microsoft.com/office/powerpoint/2010/main" val="6146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Data Warehouse -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Person Training – including remote attendance via Zoom </a:t>
            </a:r>
            <a:endParaRPr lang="en-US" dirty="0"/>
          </a:p>
          <a:p>
            <a:r>
              <a:rPr lang="en-US" dirty="0" smtClean="0"/>
              <a:t>Training Videos on the </a:t>
            </a:r>
            <a:r>
              <a:rPr lang="en-US" dirty="0" smtClean="0">
                <a:hlinkClick r:id="rId3"/>
              </a:rPr>
              <a:t>Student Data Warehouse Updates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PDF Tutorials</a:t>
            </a:r>
          </a:p>
          <a:p>
            <a:r>
              <a:rPr lang="en-US" dirty="0" smtClean="0"/>
              <a:t>Open Labs</a:t>
            </a:r>
          </a:p>
          <a:p>
            <a:r>
              <a:rPr lang="en-US" dirty="0" smtClean="0"/>
              <a:t>One on one meetings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453" y="5924542"/>
            <a:ext cx="3271110" cy="6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Spartan Connect (EAB)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 Rate by Student Attribute </a:t>
            </a:r>
          </a:p>
          <a:p>
            <a:r>
              <a:rPr lang="en-US" dirty="0" smtClean="0"/>
              <a:t>Grad Rate by Grade Earned or by total units earned during enrollment</a:t>
            </a:r>
          </a:p>
          <a:p>
            <a:r>
              <a:rPr lang="en-US" dirty="0" smtClean="0"/>
              <a:t>Course Analysis – Grade Distribution by Standardized Test Score</a:t>
            </a:r>
          </a:p>
          <a:p>
            <a:r>
              <a:rPr lang="en-US" dirty="0" smtClean="0"/>
              <a:t>Change of Major Analysis – Number of students changing from and to each major </a:t>
            </a:r>
          </a:p>
          <a:p>
            <a:r>
              <a:rPr lang="en-US" dirty="0" smtClean="0"/>
              <a:t>Contains Fall 2006 – Fall 2012 cohorts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453" y="5924542"/>
            <a:ext cx="3271110" cy="61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369</Words>
  <Application>Microsoft Office PowerPoint</Application>
  <PresentationFormat>Widescreen</PresentationFormat>
  <Paragraphs>90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Student Records Data Reporting Tools</vt:lpstr>
      <vt:lpstr>Accessing Student Records Data</vt:lpstr>
      <vt:lpstr>Accessing Student Records Data - SDW</vt:lpstr>
      <vt:lpstr>Accessing Student Records Data - SAMI</vt:lpstr>
      <vt:lpstr>Accessing Student Records Data - EAB</vt:lpstr>
      <vt:lpstr>Student Data Warehouse – Reports Available</vt:lpstr>
      <vt:lpstr>PowerPoint Presentation</vt:lpstr>
      <vt:lpstr>Student Data Warehouse - Training</vt:lpstr>
      <vt:lpstr>Spartan Connect (EAB)</vt:lpstr>
      <vt:lpstr>Data Reporting Priorities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Data Warehouse and Other Reporting Tools</dc:title>
  <dc:creator>Jose Lema</dc:creator>
  <cp:lastModifiedBy>Jose Lema</cp:lastModifiedBy>
  <cp:revision>38</cp:revision>
  <dcterms:created xsi:type="dcterms:W3CDTF">2019-02-05T17:24:56Z</dcterms:created>
  <dcterms:modified xsi:type="dcterms:W3CDTF">2019-05-01T02:24:42Z</dcterms:modified>
</cp:coreProperties>
</file>