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79" r:id="rId6"/>
    <p:sldId id="280" r:id="rId7"/>
    <p:sldId id="281" r:id="rId8"/>
    <p:sldId id="282" r:id="rId9"/>
    <p:sldId id="263" r:id="rId10"/>
    <p:sldId id="258" r:id="rId11"/>
    <p:sldId id="261" r:id="rId12"/>
    <p:sldId id="262" r:id="rId13"/>
    <p:sldId id="264" r:id="rId14"/>
    <p:sldId id="274" r:id="rId15"/>
    <p:sldId id="275" r:id="rId16"/>
    <p:sldId id="276" r:id="rId17"/>
    <p:sldId id="277" r:id="rId18"/>
    <p:sldId id="273" r:id="rId19"/>
    <p:sldId id="283" r:id="rId20"/>
    <p:sldId id="278" r:id="rId21"/>
    <p:sldId id="270" r:id="rId22"/>
    <p:sldId id="271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6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2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0855-EFA8-4B05-B5D4-AB622DA61F19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04A51-84CE-4A44-8C20-EBD2081BA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77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0855-EFA8-4B05-B5D4-AB622DA61F19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04A51-84CE-4A44-8C20-EBD2081BA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08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0855-EFA8-4B05-B5D4-AB622DA61F19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04A51-84CE-4A44-8C20-EBD2081BA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655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0855-EFA8-4B05-B5D4-AB622DA61F19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04A51-84CE-4A44-8C20-EBD2081BA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204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0855-EFA8-4B05-B5D4-AB622DA61F19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04A51-84CE-4A44-8C20-EBD2081BA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801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0855-EFA8-4B05-B5D4-AB622DA61F19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04A51-84CE-4A44-8C20-EBD2081BA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490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0855-EFA8-4B05-B5D4-AB622DA61F19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04A51-84CE-4A44-8C20-EBD2081BA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33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0855-EFA8-4B05-B5D4-AB622DA61F19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04A51-84CE-4A44-8C20-EBD2081BA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0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0855-EFA8-4B05-B5D4-AB622DA61F19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04A51-84CE-4A44-8C20-EBD2081BA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15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0855-EFA8-4B05-B5D4-AB622DA61F19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04A51-84CE-4A44-8C20-EBD2081BA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169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0855-EFA8-4B05-B5D4-AB622DA61F19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04A51-84CE-4A44-8C20-EBD2081BA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516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80855-EFA8-4B05-B5D4-AB622DA61F19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A51-84CE-4A44-8C20-EBD2081BA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13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avi.alladi@sjsu.edu" TargetMode="External"/><Relationship Id="rId2" Type="http://schemas.openxmlformats.org/officeDocument/2006/relationships/hyperlink" Target="mailto:jose.lema@sjsu.edu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hyperlink" Target="mailto:scott.heil@sjsu.edu" TargetMode="External"/><Relationship Id="rId4" Type="http://schemas.openxmlformats.org/officeDocument/2006/relationships/hyperlink" Target="mailto:ravi.pisupati@sjsu.edu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jose.lema@sjsu.edu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sjsu.edu/it/resources/guides/index.html" TargetMode="External"/><Relationship Id="rId5" Type="http://schemas.openxmlformats.org/officeDocument/2006/relationships/hyperlink" Target="http://blogs.sjsu.edu/sdw" TargetMode="External"/><Relationship Id="rId4" Type="http://schemas.openxmlformats.org/officeDocument/2006/relationships/hyperlink" Target="https://docs.google.com/forms/d/e/1FAIpQLSdRV7wu2FMZJjlQwxINehm1N1_TKtBQNbQc7Rq-rIffsdnf9g/viewform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ravi.alladi@sjsu.edu" TargetMode="External"/><Relationship Id="rId2" Type="http://schemas.openxmlformats.org/officeDocument/2006/relationships/hyperlink" Target="mailto:jose.lema@sjsu.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emf"/><Relationship Id="rId5" Type="http://schemas.openxmlformats.org/officeDocument/2006/relationships/hyperlink" Target="mailto:scott.heil@sjsu.edu" TargetMode="External"/><Relationship Id="rId4" Type="http://schemas.openxmlformats.org/officeDocument/2006/relationships/hyperlink" Target="mailto:ravi.pisupati@sjsu.ed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 Success </a:t>
            </a:r>
            <a:r>
              <a:rPr lang="en-US" dirty="0" smtClean="0"/>
              <a:t>Dashboards</a:t>
            </a:r>
            <a:br>
              <a:rPr lang="en-US" dirty="0" smtClean="0"/>
            </a:br>
            <a:r>
              <a:rPr lang="en-US" sz="4900" dirty="0" smtClean="0"/>
              <a:t>Deans and Chairs Student Data Warehouse Training, Session 3</a:t>
            </a:r>
            <a:endParaRPr lang="en-US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algn="l"/>
            <a:r>
              <a:rPr lang="en-US" sz="7200" dirty="0" smtClean="0"/>
              <a:t>Jose Lema – Student Success Business Analyst  </a:t>
            </a:r>
            <a:r>
              <a:rPr lang="en-US" sz="7200" dirty="0" smtClean="0">
                <a:hlinkClick r:id="rId2"/>
              </a:rPr>
              <a:t>jose.lema@sjsu.edu</a:t>
            </a:r>
            <a:endParaRPr lang="en-US" sz="7200" dirty="0" smtClean="0"/>
          </a:p>
          <a:p>
            <a:pPr algn="l"/>
            <a:endParaRPr lang="en-US" sz="7200" dirty="0" smtClean="0"/>
          </a:p>
          <a:p>
            <a:pPr algn="l"/>
            <a:r>
              <a:rPr lang="en-US" sz="7200" dirty="0" smtClean="0"/>
              <a:t>Ravi </a:t>
            </a:r>
            <a:r>
              <a:rPr lang="en-US" sz="7200" dirty="0" err="1" smtClean="0"/>
              <a:t>Alladi</a:t>
            </a:r>
            <a:r>
              <a:rPr lang="en-US" sz="7200" dirty="0" smtClean="0"/>
              <a:t> – Data Warehouse ETL/BI Developer </a:t>
            </a:r>
            <a:r>
              <a:rPr lang="en-US" sz="7200" dirty="0" smtClean="0">
                <a:hlinkClick r:id="rId3"/>
              </a:rPr>
              <a:t>ravi.alladi@sjsu.edu</a:t>
            </a:r>
            <a:r>
              <a:rPr lang="en-US" sz="7200" dirty="0" smtClean="0"/>
              <a:t>	</a:t>
            </a:r>
          </a:p>
          <a:p>
            <a:pPr algn="l"/>
            <a:endParaRPr lang="en-US" sz="7200" dirty="0" smtClean="0"/>
          </a:p>
          <a:p>
            <a:pPr algn="l"/>
            <a:r>
              <a:rPr lang="en-US" sz="7200" dirty="0" smtClean="0"/>
              <a:t>Ravi </a:t>
            </a:r>
            <a:r>
              <a:rPr lang="en-US" sz="7200" dirty="0" err="1" smtClean="0"/>
              <a:t>Pisupati</a:t>
            </a:r>
            <a:r>
              <a:rPr lang="en-US" sz="7200" dirty="0" smtClean="0"/>
              <a:t> – Tech Lead, Student Data Warehouse </a:t>
            </a:r>
            <a:r>
              <a:rPr lang="en-US" sz="7200" dirty="0" smtClean="0">
                <a:hlinkClick r:id="rId4"/>
              </a:rPr>
              <a:t>ravi.pisupati@sjsu.edu</a:t>
            </a:r>
            <a:r>
              <a:rPr lang="en-US" sz="7200" dirty="0" smtClean="0"/>
              <a:t> </a:t>
            </a:r>
          </a:p>
          <a:p>
            <a:pPr algn="l"/>
            <a:endParaRPr lang="en-US" sz="7200" dirty="0" smtClean="0"/>
          </a:p>
          <a:p>
            <a:pPr algn="l"/>
            <a:r>
              <a:rPr lang="en-US" sz="7200" dirty="0" smtClean="0"/>
              <a:t>Scott </a:t>
            </a:r>
            <a:r>
              <a:rPr lang="en-US" sz="7200" dirty="0" err="1" smtClean="0"/>
              <a:t>Heil</a:t>
            </a:r>
            <a:r>
              <a:rPr lang="en-US" sz="7200" dirty="0" smtClean="0"/>
              <a:t> – Director, Institutional Effectiveness and Analytics  </a:t>
            </a:r>
            <a:r>
              <a:rPr lang="en-US" sz="7200" dirty="0" smtClean="0">
                <a:hlinkClick r:id="rId5"/>
              </a:rPr>
              <a:t>scott.heil@sjsu.edu</a:t>
            </a:r>
            <a:r>
              <a:rPr lang="en-US" sz="7200" dirty="0" smtClean="0"/>
              <a:t>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33453" y="5924542"/>
            <a:ext cx="3271110" cy="612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15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Success Dashboard –</a:t>
            </a:r>
            <a:br>
              <a:rPr lang="en-US" dirty="0" smtClean="0"/>
            </a:br>
            <a:r>
              <a:rPr lang="en-US" sz="4000" dirty="0" smtClean="0"/>
              <a:t>Cohort Comparison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3453" y="5924542"/>
            <a:ext cx="3271110" cy="612814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Cohort Comparisons by may be filtered and/or sliced by College, Ethnicity, Parent’s highest education level, or CA residency for tuition purposes. 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0745" y="2943849"/>
            <a:ext cx="5702565" cy="328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16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Success Dashboard –</a:t>
            </a:r>
            <a:br>
              <a:rPr lang="en-US" dirty="0"/>
            </a:br>
            <a:r>
              <a:rPr lang="en-US" sz="4000" dirty="0"/>
              <a:t>Cohort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Slice By drop down menu to examine graduation data based on demographic data</a:t>
            </a:r>
          </a:p>
          <a:p>
            <a:r>
              <a:rPr lang="en-US" dirty="0" smtClean="0"/>
              <a:t>Filter the data using the prompts on the</a:t>
            </a:r>
          </a:p>
          <a:p>
            <a:pPr marL="0" indent="0">
              <a:buNone/>
            </a:pPr>
            <a:r>
              <a:rPr lang="en-US" dirty="0" smtClean="0"/>
              <a:t>left.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3453" y="5924542"/>
            <a:ext cx="3271110" cy="61281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6009" y="2461500"/>
            <a:ext cx="2921864" cy="17472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7473" y="3762637"/>
            <a:ext cx="3428571" cy="2161905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>
            <a:off x="5185775" y="2229633"/>
            <a:ext cx="2793304" cy="5636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146115" y="3118981"/>
            <a:ext cx="1427967" cy="10897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12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Success </a:t>
            </a:r>
            <a:r>
              <a:rPr lang="en-US" dirty="0" smtClean="0"/>
              <a:t>Dashboard </a:t>
            </a:r>
            <a:br>
              <a:rPr lang="en-US" dirty="0" smtClean="0"/>
            </a:br>
            <a:r>
              <a:rPr lang="en-US" sz="4000" dirty="0" smtClean="0"/>
              <a:t>Cohort Details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Tracks enrollment and graduation status of students by cohort and </a:t>
            </a:r>
            <a:r>
              <a:rPr lang="en-US" dirty="0" smtClean="0"/>
              <a:t>demographics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8394" y="2392854"/>
            <a:ext cx="2495238" cy="38380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996" y="3007139"/>
            <a:ext cx="5295238" cy="260952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33453" y="5924542"/>
            <a:ext cx="3271110" cy="612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5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 Success Dashboard </a:t>
            </a:r>
            <a:br>
              <a:rPr lang="en-US" dirty="0"/>
            </a:br>
            <a:r>
              <a:rPr lang="en-US" sz="4000" dirty="0" smtClean="0"/>
              <a:t>Studen</a:t>
            </a:r>
            <a:r>
              <a:rPr lang="en-US" sz="4000" dirty="0" smtClean="0"/>
              <a:t>t Search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 for specific students by Student ID number or by Institution of Origin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Contains degree progress information, demographics, contact information and majors (at entry and latest major)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3453" y="5924542"/>
            <a:ext cx="3271110" cy="6128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8857" y="2337590"/>
            <a:ext cx="3457143" cy="1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53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Graduate Student Tracker - Detail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3453" y="5924542"/>
            <a:ext cx="3271110" cy="61281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2971800" algn="ctr"/>
                <a:tab pos="5943600" algn="r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946366" y="16906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1946366" y="21478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53643" y="1843806"/>
            <a:ext cx="1072228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sz="2800" dirty="0"/>
              <a:t>Identifying Information/Demographics: SJSU ID, Name, Gender, Ethnicity, Visa Permit Type, Residency (for tuition purposes)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sz="2800" dirty="0"/>
              <a:t>Contact Details: Preferred E-mail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sz="2800" dirty="0"/>
              <a:t>Enrollment: Academic Program, Last Term Attended, College, Plan Code This </a:t>
            </a:r>
            <a:r>
              <a:rPr lang="en-US" sz="2800" dirty="0" smtClean="0"/>
              <a:t>Term</a:t>
            </a:r>
            <a:endParaRPr lang="en-US" sz="2800" dirty="0"/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sz="2800" dirty="0"/>
              <a:t>Academic Performance/ Degree Progress: Grad App Status, Leave Indicator, Term Units Attempted, Term Units Earned, Cumulative Units Earned, Cumulative GPA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4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891" y="365125"/>
            <a:ext cx="10515600" cy="1325563"/>
          </a:xfrm>
        </p:spPr>
        <p:txBody>
          <a:bodyPr/>
          <a:lstStyle/>
          <a:p>
            <a:r>
              <a:rPr lang="en-US" dirty="0" smtClean="0"/>
              <a:t>Graduate Student Tracker </a:t>
            </a:r>
            <a:br>
              <a:rPr lang="en-US" dirty="0" smtClean="0"/>
            </a:br>
            <a:r>
              <a:rPr lang="en-US" sz="4000" dirty="0" smtClean="0"/>
              <a:t>Summary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3453" y="5924542"/>
            <a:ext cx="3271110" cy="61281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5772" y="1690688"/>
            <a:ext cx="2857143" cy="342857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99016" y="4070828"/>
            <a:ext cx="3174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Information about the report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9089" y="2132260"/>
            <a:ext cx="3752381" cy="14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86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Graduate Student Tracker</a:t>
            </a:r>
            <a:br>
              <a:rPr lang="en-US" dirty="0" smtClean="0"/>
            </a:br>
            <a:r>
              <a:rPr lang="en-US" sz="4000" dirty="0" smtClean="0"/>
              <a:t>Summary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3453" y="5924542"/>
            <a:ext cx="3271110" cy="61281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73332" y="1591623"/>
            <a:ext cx="9039497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Identifying Information: SJSU ID, Name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Contact Details: Preferred E-mail, Phone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Enrollment: Major, College, Last Enrolled Term, Degree Earned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Academic Performance/ Degree Progress: GPA, Units Earned, Indicators: GPA Below 3.2, 30+ Units on Prob., 40+ Units Earned, 60+ Units Earned, 5+ Years After Matric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83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1290R Report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3453" y="5924542"/>
            <a:ext cx="3271110" cy="61281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83677" y="1441938"/>
            <a:ext cx="873955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Lists students who have completed all required coursework but still need to complete culminating experience thesis or project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Identifying </a:t>
            </a:r>
            <a:r>
              <a:rPr lang="en-US" sz="2800" dirty="0"/>
              <a:t>Information: SJSU ID, Name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Demographics: Residence for tuition purposes, Visa permit type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Contact Details: Preferred E-mail, Phone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Enrollment: Term Description (of semester taking 1290R), Subject Code, Subject Description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50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Graduate Student Tracker </a:t>
            </a:r>
            <a:br>
              <a:rPr lang="en-US" dirty="0" smtClean="0"/>
            </a:br>
            <a:r>
              <a:rPr lang="en-US" sz="4000" dirty="0" smtClean="0"/>
              <a:t>Incomplete Grade Report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Listing of ungraded incomplete courses with grades I, IC, RD, RP, IP</a:t>
            </a:r>
          </a:p>
          <a:p>
            <a:r>
              <a:rPr lang="en-US" dirty="0" smtClean="0"/>
              <a:t>May be filtered by Term, College, and Major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3453" y="5924542"/>
            <a:ext cx="3271110" cy="6128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6896" y="3272071"/>
            <a:ext cx="3485714" cy="16666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2797" y="3142874"/>
            <a:ext cx="3580952" cy="21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24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Graduate Student </a:t>
            </a:r>
            <a:r>
              <a:rPr lang="en-US" dirty="0" smtClean="0"/>
              <a:t>Tracker</a:t>
            </a:r>
            <a:br>
              <a:rPr lang="en-US" dirty="0" smtClean="0"/>
            </a:br>
            <a:r>
              <a:rPr lang="en-US" sz="4000" dirty="0" smtClean="0"/>
              <a:t>Major and Course Prefix Search Report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Lists coursework for students taking courses in a particular subject and may be filtered by major, term, and career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3453" y="5924542"/>
            <a:ext cx="3271110" cy="6128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784" y="3093788"/>
            <a:ext cx="3685714" cy="24761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8498" y="3117597"/>
            <a:ext cx="7476190" cy="24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21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to explore using Student Success data</a:t>
            </a:r>
          </a:p>
          <a:p>
            <a:r>
              <a:rPr lang="en-US" dirty="0" smtClean="0"/>
              <a:t>Quick Refresher of Dashboard layouts including prompts, report data, and filters</a:t>
            </a:r>
          </a:p>
          <a:p>
            <a:r>
              <a:rPr lang="en-US" dirty="0" smtClean="0"/>
              <a:t>An introduction to the </a:t>
            </a:r>
            <a:r>
              <a:rPr lang="en-US" dirty="0"/>
              <a:t>Course Grade </a:t>
            </a:r>
            <a:r>
              <a:rPr lang="en-US" dirty="0" smtClean="0"/>
              <a:t>Distribution, Student </a:t>
            </a:r>
            <a:r>
              <a:rPr lang="en-US" dirty="0" smtClean="0"/>
              <a:t>Success, </a:t>
            </a:r>
            <a:r>
              <a:rPr lang="en-US" dirty="0" smtClean="0"/>
              <a:t>Graduate </a:t>
            </a:r>
            <a:r>
              <a:rPr lang="en-US" dirty="0" smtClean="0"/>
              <a:t>Student </a:t>
            </a:r>
            <a:r>
              <a:rPr lang="en-US" dirty="0" smtClean="0"/>
              <a:t>Tracker</a:t>
            </a:r>
            <a:r>
              <a:rPr lang="en-US" dirty="0" smtClean="0"/>
              <a:t>, and </a:t>
            </a:r>
            <a:r>
              <a:rPr lang="en-US" dirty="0"/>
              <a:t>Student </a:t>
            </a:r>
            <a:r>
              <a:rPr lang="en-US" dirty="0" smtClean="0"/>
              <a:t>Profile</a:t>
            </a:r>
            <a:r>
              <a:rPr lang="en-US" dirty="0"/>
              <a:t> </a:t>
            </a:r>
            <a:r>
              <a:rPr lang="en-US" dirty="0" smtClean="0"/>
              <a:t>Dashboards</a:t>
            </a:r>
            <a:endParaRPr lang="en-US" dirty="0" smtClean="0"/>
          </a:p>
          <a:p>
            <a:r>
              <a:rPr lang="en-US" dirty="0" smtClean="0"/>
              <a:t>Q &amp; 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3453" y="5924542"/>
            <a:ext cx="3271110" cy="612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03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Profile Dashboard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Display individual student degree progress, GPA, units earned trends and unofficial transcript, some demographic data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3453" y="5924542"/>
            <a:ext cx="3271110" cy="6128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2757" y="3005548"/>
            <a:ext cx="9826485" cy="278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94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Training and Support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3453" y="5924542"/>
            <a:ext cx="3271110" cy="61281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95754" y="1608992"/>
            <a:ext cx="8845061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Monthly Brown Bag Lunch Sessions to share best practices with other advisors, offer feedback on new features/enhancements (monthly </a:t>
            </a:r>
            <a:r>
              <a:rPr lang="en-US" sz="2400" dirty="0" smtClean="0"/>
              <a:t>11:00 </a:t>
            </a:r>
            <a:r>
              <a:rPr lang="en-US" sz="2400" dirty="0"/>
              <a:t>AM  - </a:t>
            </a:r>
            <a:r>
              <a:rPr lang="en-US" sz="2400" dirty="0" smtClean="0"/>
              <a:t>12:00 PM in Clark 505) 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E-mail </a:t>
            </a:r>
            <a:r>
              <a:rPr lang="en-US" sz="2400" dirty="0">
                <a:hlinkClick r:id="rId3"/>
              </a:rPr>
              <a:t>jose.lema@sjsu.edu</a:t>
            </a:r>
            <a:r>
              <a:rPr lang="en-US" sz="2400" dirty="0"/>
              <a:t> to schedule a one-on-one appointment or small group session.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To Request Access to the </a:t>
            </a:r>
            <a:r>
              <a:rPr lang="en-US" sz="2400" dirty="0" smtClean="0"/>
              <a:t>Dashboard, complete the form located at </a:t>
            </a:r>
            <a:r>
              <a:rPr lang="en-US" sz="2400" dirty="0" smtClean="0">
                <a:hlinkClick r:id="rId4"/>
              </a:rPr>
              <a:t>Student Data Warehouse Access Request  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hlinkClick r:id="rId5"/>
              </a:rPr>
              <a:t>Student Data Warehouse Blog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Review </a:t>
            </a:r>
            <a:r>
              <a:rPr lang="en-US" sz="2400" dirty="0" smtClean="0">
                <a:hlinkClick r:id="rId6"/>
              </a:rPr>
              <a:t>User Guides </a:t>
            </a:r>
            <a:r>
              <a:rPr lang="en-US" sz="2400" dirty="0" smtClean="0"/>
              <a:t>and information on the left panel of the dashboards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07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Jose Lema – Student Success Business Analyst  </a:t>
            </a:r>
            <a:r>
              <a:rPr lang="en-US" dirty="0">
                <a:hlinkClick r:id="rId2"/>
              </a:rPr>
              <a:t>jose.lema@sjsu.edu</a:t>
            </a:r>
            <a:endParaRPr lang="en-US" dirty="0"/>
          </a:p>
          <a:p>
            <a:endParaRPr lang="en-US" dirty="0"/>
          </a:p>
          <a:p>
            <a:r>
              <a:rPr lang="en-US" dirty="0"/>
              <a:t>Ravi </a:t>
            </a:r>
            <a:r>
              <a:rPr lang="en-US" dirty="0" err="1"/>
              <a:t>Alladi</a:t>
            </a:r>
            <a:r>
              <a:rPr lang="en-US" dirty="0"/>
              <a:t> – ETL/Business Intelligence Developer </a:t>
            </a:r>
            <a:r>
              <a:rPr lang="en-US" dirty="0">
                <a:hlinkClick r:id="rId3"/>
              </a:rPr>
              <a:t>ravi.alladi@sjsu.edu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Ravi </a:t>
            </a:r>
            <a:r>
              <a:rPr lang="en-US" dirty="0" err="1"/>
              <a:t>Pisupati</a:t>
            </a:r>
            <a:r>
              <a:rPr lang="en-US" dirty="0"/>
              <a:t> – </a:t>
            </a:r>
            <a:r>
              <a:rPr lang="en-US" dirty="0" smtClean="0"/>
              <a:t>Tech Lead, Student Data </a:t>
            </a:r>
            <a:r>
              <a:rPr lang="en-US" dirty="0" err="1" smtClean="0"/>
              <a:t>Warehosue</a:t>
            </a:r>
            <a:r>
              <a:rPr lang="en-US" dirty="0" smtClean="0"/>
              <a:t> </a:t>
            </a:r>
            <a:r>
              <a:rPr lang="en-US" dirty="0" smtClean="0">
                <a:hlinkClick r:id="rId4"/>
              </a:rPr>
              <a:t>ravi.pisupati@sjsu.edu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r>
              <a:rPr lang="en-US" dirty="0"/>
              <a:t>Scott </a:t>
            </a:r>
            <a:r>
              <a:rPr lang="en-US" dirty="0" err="1"/>
              <a:t>Heil</a:t>
            </a:r>
            <a:r>
              <a:rPr lang="en-US" dirty="0"/>
              <a:t> – Director, Institutional Effectiveness and Analytics  </a:t>
            </a:r>
            <a:r>
              <a:rPr lang="en-US" dirty="0">
                <a:hlinkClick r:id="rId5"/>
              </a:rPr>
              <a:t>scott.heil@sjsu.edu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33453" y="5924542"/>
            <a:ext cx="3271110" cy="612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50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Explore Using Student Success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which courses have students been the most/least successful? </a:t>
            </a:r>
          </a:p>
          <a:p>
            <a:r>
              <a:rPr lang="en-US" dirty="0" smtClean="0"/>
              <a:t>Which colleges/departments/courses/sections have the highest failure rates? </a:t>
            </a:r>
          </a:p>
          <a:p>
            <a:r>
              <a:rPr lang="en-US" dirty="0" smtClean="0"/>
              <a:t>How have graduation rates varied across cohorts? (by admit term/majors/demographics)</a:t>
            </a:r>
          </a:p>
          <a:p>
            <a:r>
              <a:rPr lang="en-US" dirty="0" smtClean="0"/>
              <a:t>How can I </a:t>
            </a:r>
            <a:r>
              <a:rPr lang="en-US" dirty="0" smtClean="0"/>
              <a:t>generate </a:t>
            </a:r>
            <a:r>
              <a:rPr lang="en-US" dirty="0" smtClean="0"/>
              <a:t>student and recent alumni contact lists? </a:t>
            </a:r>
          </a:p>
          <a:p>
            <a:r>
              <a:rPr lang="en-US" dirty="0" smtClean="0"/>
              <a:t>How can I generate a current student list for a particular college/major? </a:t>
            </a:r>
          </a:p>
          <a:p>
            <a:r>
              <a:rPr lang="en-US" dirty="0" smtClean="0"/>
              <a:t>Other questions?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3453" y="5924542"/>
            <a:ext cx="3271110" cy="612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85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Dashboards containing Student Success/Degree Progress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Course Grade Distribution Dashboard – Distribution of grades by course, college, department, and faculty </a:t>
            </a:r>
            <a:r>
              <a:rPr lang="en-US" dirty="0" smtClean="0"/>
              <a:t>member</a:t>
            </a:r>
            <a:endParaRPr lang="en-US" dirty="0" smtClean="0"/>
          </a:p>
          <a:p>
            <a:r>
              <a:rPr lang="en-US" dirty="0" smtClean="0"/>
              <a:t>Student </a:t>
            </a:r>
            <a:r>
              <a:rPr lang="en-US" dirty="0" smtClean="0"/>
              <a:t>Success Dashboard - Graduation and retention data by cohort</a:t>
            </a:r>
          </a:p>
          <a:p>
            <a:r>
              <a:rPr lang="en-US" dirty="0" smtClean="0"/>
              <a:t>Graduate </a:t>
            </a:r>
            <a:r>
              <a:rPr lang="en-US" dirty="0" smtClean="0"/>
              <a:t>Student Tracker Dashboard  - Graduate student degree progress data </a:t>
            </a:r>
            <a:endParaRPr lang="en-US" dirty="0" smtClean="0"/>
          </a:p>
          <a:p>
            <a:r>
              <a:rPr lang="en-US" dirty="0"/>
              <a:t>Student Profile Dashboard – Individual student degree progress data (GPA, units earned, unofficial transcript)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3453" y="5924542"/>
            <a:ext cx="3271110" cy="612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81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Grade Distribution Dashboard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Grades by Section – Percentage of students earning each grade </a:t>
            </a:r>
          </a:p>
          <a:p>
            <a:r>
              <a:rPr lang="en-US" dirty="0" smtClean="0"/>
              <a:t>Faculty View – Grade Distribution organized by faculty member </a:t>
            </a:r>
          </a:p>
          <a:p>
            <a:r>
              <a:rPr lang="en-US" dirty="0" smtClean="0"/>
              <a:t>College Summary –Grade Distribution by Department and/or College</a:t>
            </a:r>
          </a:p>
          <a:p>
            <a:r>
              <a:rPr lang="en-US" dirty="0" smtClean="0"/>
              <a:t>High Failure Rate Courses – Identifies courses by failure rate percentage – (WU, NC, F, D-, D, D+ grades)</a:t>
            </a:r>
          </a:p>
          <a:p>
            <a:r>
              <a:rPr lang="en-US" dirty="0" smtClean="0"/>
              <a:t>Academic Standing Report – count of students in each Academic Standing status by term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3453" y="5924542"/>
            <a:ext cx="3271110" cy="612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30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Grade </a:t>
            </a:r>
            <a:r>
              <a:rPr lang="en-US" dirty="0" smtClean="0"/>
              <a:t>Distribution</a:t>
            </a:r>
            <a:br>
              <a:rPr lang="en-US" dirty="0" smtClean="0"/>
            </a:br>
            <a:r>
              <a:rPr lang="en-US" sz="4000" dirty="0" smtClean="0"/>
              <a:t>Grades by Section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Percentage of each grade awarded by section. </a:t>
            </a:r>
          </a:p>
          <a:p>
            <a:r>
              <a:rPr lang="en-US" dirty="0" smtClean="0"/>
              <a:t>May be filtered by college, department, term, course subject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3453" y="5924542"/>
            <a:ext cx="3271110" cy="6128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948471"/>
            <a:ext cx="4047619" cy="25142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7905" y="3196532"/>
            <a:ext cx="6123809" cy="16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26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Grade Distribution</a:t>
            </a:r>
            <a:br>
              <a:rPr lang="en-US" dirty="0"/>
            </a:br>
            <a:r>
              <a:rPr lang="en-US" sz="4000" dirty="0"/>
              <a:t>Grades by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 by Faculty, then use the drill down to see all sections taught by the faculty member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3453" y="5924542"/>
            <a:ext cx="3271110" cy="6128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9925" y="2915018"/>
            <a:ext cx="6914286" cy="30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37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7874" y="3031756"/>
            <a:ext cx="8221134" cy="33254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Grade Distribution</a:t>
            </a:r>
            <a:br>
              <a:rPr lang="en-US" dirty="0"/>
            </a:br>
            <a:r>
              <a:rPr lang="en-US" sz="4000" dirty="0" smtClean="0"/>
              <a:t>Faculty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Course grades organized by faculty member.  </a:t>
            </a:r>
          </a:p>
          <a:p>
            <a:r>
              <a:rPr lang="en-US" dirty="0" smtClean="0"/>
              <a:t>Histogram shows distribution for the selected course and term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33453" y="5924542"/>
            <a:ext cx="3271110" cy="612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92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Success Dashboard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Cohort Comparison – </a:t>
            </a:r>
            <a:r>
              <a:rPr lang="en-US" dirty="0" smtClean="0"/>
              <a:t>Graduation and retention </a:t>
            </a:r>
            <a:r>
              <a:rPr lang="en-US" dirty="0" smtClean="0"/>
              <a:t>rates by </a:t>
            </a:r>
            <a:r>
              <a:rPr lang="en-US" dirty="0" smtClean="0"/>
              <a:t>cohort</a:t>
            </a:r>
          </a:p>
          <a:p>
            <a:r>
              <a:rPr lang="en-US" dirty="0" smtClean="0"/>
              <a:t>Cohort </a:t>
            </a:r>
            <a:r>
              <a:rPr lang="en-US" dirty="0" smtClean="0"/>
              <a:t>Details – Degree progress data aggregation by multiple demographic dimensions and academic background</a:t>
            </a:r>
          </a:p>
          <a:p>
            <a:r>
              <a:rPr lang="en-US" dirty="0" smtClean="0"/>
              <a:t>Student Search – Individual student degree progress information</a:t>
            </a:r>
          </a:p>
          <a:p>
            <a:r>
              <a:rPr lang="en-US" dirty="0" smtClean="0"/>
              <a:t>Comparison by Cohort Type –  focus on students in the 2.2 – 2.5 GPA range. Graduation rates by major and academic level.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3453" y="5924542"/>
            <a:ext cx="3271110" cy="612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2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19133</TotalTime>
  <Words>886</Words>
  <Application>Microsoft Office PowerPoint</Application>
  <PresentationFormat>Widescreen</PresentationFormat>
  <Paragraphs>101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Office Theme</vt:lpstr>
      <vt:lpstr>Student Success Dashboards Deans and Chairs Student Data Warehouse Training, Session 3</vt:lpstr>
      <vt:lpstr>Overview</vt:lpstr>
      <vt:lpstr>Questions to Explore Using Student Success Data</vt:lpstr>
      <vt:lpstr>Dashboards containing Student Success/Degree Progress Data</vt:lpstr>
      <vt:lpstr>Course Grade Distribution Dashboard</vt:lpstr>
      <vt:lpstr>Course Grade Distribution Grades by Section</vt:lpstr>
      <vt:lpstr>Course Grade Distribution Grades by Section</vt:lpstr>
      <vt:lpstr>Course Grade Distribution Faculty View</vt:lpstr>
      <vt:lpstr>Student Success Dashboard</vt:lpstr>
      <vt:lpstr>Student Success Dashboard – Cohort Comparison</vt:lpstr>
      <vt:lpstr>Student Success Dashboard – Cohort Comparison</vt:lpstr>
      <vt:lpstr>Student Success Dashboard  Cohort Details</vt:lpstr>
      <vt:lpstr>Student Success Dashboard  Student Search</vt:lpstr>
      <vt:lpstr>Graduate Student Tracker - Detail</vt:lpstr>
      <vt:lpstr>Graduate Student Tracker  Summary</vt:lpstr>
      <vt:lpstr>Graduate Student Tracker Summary</vt:lpstr>
      <vt:lpstr>1290R Report</vt:lpstr>
      <vt:lpstr>Graduate Student Tracker  Incomplete Grade Report</vt:lpstr>
      <vt:lpstr>Graduate Student Tracker Major and Course Prefix Search Report</vt:lpstr>
      <vt:lpstr>Student Profile Dashboard</vt:lpstr>
      <vt:lpstr>Additional Training and Support</vt:lpstr>
      <vt:lpstr>Questions?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Deans and Chairs Student Data Warehouse Training, Session 2: Student Success Dashboards</dc:title>
  <dc:creator>Jose Lema</dc:creator>
  <cp:lastModifiedBy>Jose Lema</cp:lastModifiedBy>
  <cp:revision>42</cp:revision>
  <dcterms:created xsi:type="dcterms:W3CDTF">2018-11-13T23:08:38Z</dcterms:created>
  <dcterms:modified xsi:type="dcterms:W3CDTF">2018-12-06T18:47:20Z</dcterms:modified>
</cp:coreProperties>
</file>